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4" r:id="rId6"/>
    <p:sldId id="279" r:id="rId7"/>
    <p:sldId id="280" r:id="rId8"/>
    <p:sldId id="265" r:id="rId9"/>
    <p:sldId id="288" r:id="rId10"/>
    <p:sldId id="289" r:id="rId11"/>
    <p:sldId id="290" r:id="rId12"/>
    <p:sldId id="291" r:id="rId13"/>
    <p:sldId id="292" r:id="rId14"/>
    <p:sldId id="277" r:id="rId15"/>
    <p:sldId id="287" r:id="rId16"/>
    <p:sldId id="263" r:id="rId17"/>
  </p:sldIdLst>
  <p:sldSz cx="24387175" cy="13716000"/>
  <p:notesSz cx="7315200" cy="9601200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93" autoAdjust="0"/>
  </p:normalViewPr>
  <p:slideViewPr>
    <p:cSldViewPr>
      <p:cViewPr varScale="1">
        <p:scale>
          <a:sx n="47" d="100"/>
          <a:sy n="47" d="100"/>
        </p:scale>
        <p:origin x="588" y="42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FF6BB9-5F58-41BA-8F2F-D5DF6390FE3E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</dgm:pt>
    <dgm:pt modelId="{4B75954C-30AD-4AEC-857D-5E3EAA5A3FD5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Leadership Sponsorship</a:t>
          </a:r>
          <a:endParaRPr lang="en-US" dirty="0">
            <a:latin typeface="Century Gothic" panose="020B0502020202020204" pitchFamily="34" charset="0"/>
          </a:endParaRPr>
        </a:p>
      </dgm:t>
    </dgm:pt>
    <dgm:pt modelId="{D9E53C50-B63C-4EF6-B796-6F2E8C8F951D}" type="parTrans" cxnId="{B8D1591D-343A-4DD0-BDBC-6BD82B488496}">
      <dgm:prSet/>
      <dgm:spPr/>
      <dgm:t>
        <a:bodyPr/>
        <a:lstStyle/>
        <a:p>
          <a:endParaRPr lang="en-US"/>
        </a:p>
      </dgm:t>
    </dgm:pt>
    <dgm:pt modelId="{762394FF-3DC8-4E05-A30E-800ABD61FBF8}" type="sibTrans" cxnId="{B8D1591D-343A-4DD0-BDBC-6BD82B488496}">
      <dgm:prSet/>
      <dgm:spPr/>
      <dgm:t>
        <a:bodyPr/>
        <a:lstStyle/>
        <a:p>
          <a:endParaRPr lang="en-US"/>
        </a:p>
      </dgm:t>
    </dgm:pt>
    <dgm:pt modelId="{804D3E38-8D56-4541-8133-B66F412B11AD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Communicate </a:t>
          </a:r>
          <a:br>
            <a:rPr lang="en-US" dirty="0" smtClean="0">
              <a:latin typeface="Century Gothic" panose="020B0502020202020204" pitchFamily="34" charset="0"/>
            </a:rPr>
          </a:br>
          <a:r>
            <a:rPr lang="en-US" dirty="0" smtClean="0">
              <a:latin typeface="Century Gothic" panose="020B0502020202020204" pitchFamily="34" charset="0"/>
            </a:rPr>
            <a:t>&amp;</a:t>
          </a:r>
          <a:br>
            <a:rPr lang="en-US" dirty="0" smtClean="0">
              <a:latin typeface="Century Gothic" panose="020B0502020202020204" pitchFamily="34" charset="0"/>
            </a:rPr>
          </a:br>
          <a:r>
            <a:rPr lang="en-US" dirty="0" smtClean="0">
              <a:latin typeface="Century Gothic" panose="020B0502020202020204" pitchFamily="34" charset="0"/>
            </a:rPr>
            <a:t>Evaluate</a:t>
          </a:r>
          <a:endParaRPr lang="en-US" dirty="0">
            <a:latin typeface="Century Gothic" panose="020B0502020202020204" pitchFamily="34" charset="0"/>
          </a:endParaRPr>
        </a:p>
      </dgm:t>
    </dgm:pt>
    <dgm:pt modelId="{C01CB0EA-8B2F-4E3D-86FA-8D8338618848}" type="parTrans" cxnId="{8F40ECFF-5FAB-45B4-85B4-9E874627B2EB}">
      <dgm:prSet/>
      <dgm:spPr/>
      <dgm:t>
        <a:bodyPr/>
        <a:lstStyle/>
        <a:p>
          <a:endParaRPr lang="en-US"/>
        </a:p>
      </dgm:t>
    </dgm:pt>
    <dgm:pt modelId="{4902A496-554C-4D25-B3B2-FC297DE641A1}" type="sibTrans" cxnId="{8F40ECFF-5FAB-45B4-85B4-9E874627B2EB}">
      <dgm:prSet/>
      <dgm:spPr/>
      <dgm:t>
        <a:bodyPr/>
        <a:lstStyle/>
        <a:p>
          <a:endParaRPr lang="en-US"/>
        </a:p>
      </dgm:t>
    </dgm:pt>
    <dgm:pt modelId="{91724A57-DBD7-4A5A-B253-49B91064AF07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Focus Work Teams</a:t>
          </a:r>
          <a:endParaRPr lang="en-US" dirty="0">
            <a:latin typeface="Century Gothic" panose="020B0502020202020204" pitchFamily="34" charset="0"/>
          </a:endParaRPr>
        </a:p>
      </dgm:t>
    </dgm:pt>
    <dgm:pt modelId="{C961EB36-E3D1-4B54-8CDF-03AB94F1C04D}" type="parTrans" cxnId="{1BC08A56-CAE7-4C10-AB0E-7F32BD270737}">
      <dgm:prSet/>
      <dgm:spPr/>
      <dgm:t>
        <a:bodyPr/>
        <a:lstStyle/>
        <a:p>
          <a:endParaRPr lang="en-US"/>
        </a:p>
      </dgm:t>
    </dgm:pt>
    <dgm:pt modelId="{45AEEB0C-A72D-4C12-9ABE-DDBFB5D7D8E3}" type="sibTrans" cxnId="{1BC08A56-CAE7-4C10-AB0E-7F32BD270737}">
      <dgm:prSet/>
      <dgm:spPr/>
      <dgm:t>
        <a:bodyPr/>
        <a:lstStyle/>
        <a:p>
          <a:endParaRPr lang="en-US"/>
        </a:p>
      </dgm:t>
    </dgm:pt>
    <dgm:pt modelId="{1DA46BEB-8DF6-46B5-A11F-3505B6CE2E90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Involve Employees</a:t>
          </a:r>
          <a:endParaRPr lang="en-US" dirty="0">
            <a:latin typeface="Century Gothic" panose="020B0502020202020204" pitchFamily="34" charset="0"/>
          </a:endParaRPr>
        </a:p>
      </dgm:t>
    </dgm:pt>
    <dgm:pt modelId="{2FAC982B-240F-4C33-9875-663401A039C3}" type="parTrans" cxnId="{263AC9CD-A449-41D0-B177-093F6FEB9EE3}">
      <dgm:prSet/>
      <dgm:spPr/>
      <dgm:t>
        <a:bodyPr/>
        <a:lstStyle/>
        <a:p>
          <a:endParaRPr lang="en-US"/>
        </a:p>
      </dgm:t>
    </dgm:pt>
    <dgm:pt modelId="{03BEA3CC-5B7E-42AE-8E62-D67B8F9FF181}" type="sibTrans" cxnId="{263AC9CD-A449-41D0-B177-093F6FEB9EE3}">
      <dgm:prSet/>
      <dgm:spPr/>
      <dgm:t>
        <a:bodyPr/>
        <a:lstStyle/>
        <a:p>
          <a:endParaRPr lang="en-US"/>
        </a:p>
      </dgm:t>
    </dgm:pt>
    <dgm:pt modelId="{7FA530BF-5E39-4212-B86A-570C2BF204DF}" type="pres">
      <dgm:prSet presAssocID="{47FF6BB9-5F58-41BA-8F2F-D5DF6390FE3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3F34F711-6949-4751-A2F9-5786F994FF1E}" type="pres">
      <dgm:prSet presAssocID="{47FF6BB9-5F58-41BA-8F2F-D5DF6390FE3E}" presName="children" presStyleCnt="0"/>
      <dgm:spPr/>
    </dgm:pt>
    <dgm:pt modelId="{88188864-C671-4150-AE0C-79DB54740F47}" type="pres">
      <dgm:prSet presAssocID="{47FF6BB9-5F58-41BA-8F2F-D5DF6390FE3E}" presName="childPlaceholder" presStyleCnt="0"/>
      <dgm:spPr/>
    </dgm:pt>
    <dgm:pt modelId="{55A25647-BC54-4CF0-8A6D-B4216E4B6A0F}" type="pres">
      <dgm:prSet presAssocID="{47FF6BB9-5F58-41BA-8F2F-D5DF6390FE3E}" presName="circle" presStyleCnt="0"/>
      <dgm:spPr/>
    </dgm:pt>
    <dgm:pt modelId="{9C62A24A-77D9-40E2-B7AE-668A8E3AE26B}" type="pres">
      <dgm:prSet presAssocID="{47FF6BB9-5F58-41BA-8F2F-D5DF6390FE3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FD8FF-2BD3-44BC-920F-D5FC26A07535}" type="pres">
      <dgm:prSet presAssocID="{47FF6BB9-5F58-41BA-8F2F-D5DF6390FE3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CDE79-827F-4605-9EAA-3E778EDBD4E5}" type="pres">
      <dgm:prSet presAssocID="{47FF6BB9-5F58-41BA-8F2F-D5DF6390FE3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82307-E6AA-4D52-AAF6-C0EA6FCA8D87}" type="pres">
      <dgm:prSet presAssocID="{47FF6BB9-5F58-41BA-8F2F-D5DF6390FE3E}" presName="quadrant4" presStyleLbl="node1" presStyleIdx="3" presStyleCnt="4" custScaleX="102018" custScaleY="1020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69732-F321-4C1E-996E-C285317DF060}" type="pres">
      <dgm:prSet presAssocID="{47FF6BB9-5F58-41BA-8F2F-D5DF6390FE3E}" presName="quadrantPlaceholder" presStyleCnt="0"/>
      <dgm:spPr/>
    </dgm:pt>
    <dgm:pt modelId="{C03F0E3C-2852-4339-84A1-F619330441AD}" type="pres">
      <dgm:prSet presAssocID="{47FF6BB9-5F58-41BA-8F2F-D5DF6390FE3E}" presName="center1" presStyleLbl="fgShp" presStyleIdx="0" presStyleCnt="2"/>
      <dgm:spPr/>
    </dgm:pt>
    <dgm:pt modelId="{59BB3039-EACC-4DA4-8C21-6C2615BFA013}" type="pres">
      <dgm:prSet presAssocID="{47FF6BB9-5F58-41BA-8F2F-D5DF6390FE3E}" presName="center2" presStyleLbl="fgShp" presStyleIdx="1" presStyleCnt="2"/>
      <dgm:spPr/>
    </dgm:pt>
  </dgm:ptLst>
  <dgm:cxnLst>
    <dgm:cxn modelId="{C9448FF9-73EE-4F4C-80F1-D36C89BE9306}" type="presOf" srcId="{91724A57-DBD7-4A5A-B253-49B91064AF07}" destId="{EEBCDE79-827F-4605-9EAA-3E778EDBD4E5}" srcOrd="0" destOrd="0" presId="urn:microsoft.com/office/officeart/2005/8/layout/cycle4"/>
    <dgm:cxn modelId="{29936FE3-B906-464A-B393-DAD0BB9024A3}" type="presOf" srcId="{804D3E38-8D56-4541-8133-B66F412B11AD}" destId="{BDCFD8FF-2BD3-44BC-920F-D5FC26A07535}" srcOrd="0" destOrd="0" presId="urn:microsoft.com/office/officeart/2005/8/layout/cycle4"/>
    <dgm:cxn modelId="{8F40ECFF-5FAB-45B4-85B4-9E874627B2EB}" srcId="{47FF6BB9-5F58-41BA-8F2F-D5DF6390FE3E}" destId="{804D3E38-8D56-4541-8133-B66F412B11AD}" srcOrd="1" destOrd="0" parTransId="{C01CB0EA-8B2F-4E3D-86FA-8D8338618848}" sibTransId="{4902A496-554C-4D25-B3B2-FC297DE641A1}"/>
    <dgm:cxn modelId="{1BC08A56-CAE7-4C10-AB0E-7F32BD270737}" srcId="{47FF6BB9-5F58-41BA-8F2F-D5DF6390FE3E}" destId="{91724A57-DBD7-4A5A-B253-49B91064AF07}" srcOrd="2" destOrd="0" parTransId="{C961EB36-E3D1-4B54-8CDF-03AB94F1C04D}" sibTransId="{45AEEB0C-A72D-4C12-9ABE-DDBFB5D7D8E3}"/>
    <dgm:cxn modelId="{21260843-A409-4B81-85A8-D3BD11E99167}" type="presOf" srcId="{4B75954C-30AD-4AEC-857D-5E3EAA5A3FD5}" destId="{9C62A24A-77D9-40E2-B7AE-668A8E3AE26B}" srcOrd="0" destOrd="0" presId="urn:microsoft.com/office/officeart/2005/8/layout/cycle4"/>
    <dgm:cxn modelId="{BE296700-E1E6-4618-AA47-87B56128FDFD}" type="presOf" srcId="{47FF6BB9-5F58-41BA-8F2F-D5DF6390FE3E}" destId="{7FA530BF-5E39-4212-B86A-570C2BF204DF}" srcOrd="0" destOrd="0" presId="urn:microsoft.com/office/officeart/2005/8/layout/cycle4"/>
    <dgm:cxn modelId="{263AC9CD-A449-41D0-B177-093F6FEB9EE3}" srcId="{47FF6BB9-5F58-41BA-8F2F-D5DF6390FE3E}" destId="{1DA46BEB-8DF6-46B5-A11F-3505B6CE2E90}" srcOrd="3" destOrd="0" parTransId="{2FAC982B-240F-4C33-9875-663401A039C3}" sibTransId="{03BEA3CC-5B7E-42AE-8E62-D67B8F9FF181}"/>
    <dgm:cxn modelId="{B8D1591D-343A-4DD0-BDBC-6BD82B488496}" srcId="{47FF6BB9-5F58-41BA-8F2F-D5DF6390FE3E}" destId="{4B75954C-30AD-4AEC-857D-5E3EAA5A3FD5}" srcOrd="0" destOrd="0" parTransId="{D9E53C50-B63C-4EF6-B796-6F2E8C8F951D}" sibTransId="{762394FF-3DC8-4E05-A30E-800ABD61FBF8}"/>
    <dgm:cxn modelId="{EE3C70F9-B012-4559-BC4C-B69AA740D846}" type="presOf" srcId="{1DA46BEB-8DF6-46B5-A11F-3505B6CE2E90}" destId="{76282307-E6AA-4D52-AAF6-C0EA6FCA8D87}" srcOrd="0" destOrd="0" presId="urn:microsoft.com/office/officeart/2005/8/layout/cycle4"/>
    <dgm:cxn modelId="{B0451671-38A6-4899-9D30-8616148CD22E}" type="presParOf" srcId="{7FA530BF-5E39-4212-B86A-570C2BF204DF}" destId="{3F34F711-6949-4751-A2F9-5786F994FF1E}" srcOrd="0" destOrd="0" presId="urn:microsoft.com/office/officeart/2005/8/layout/cycle4"/>
    <dgm:cxn modelId="{F3149352-9D94-42CE-8822-29558186830B}" type="presParOf" srcId="{3F34F711-6949-4751-A2F9-5786F994FF1E}" destId="{88188864-C671-4150-AE0C-79DB54740F47}" srcOrd="0" destOrd="0" presId="urn:microsoft.com/office/officeart/2005/8/layout/cycle4"/>
    <dgm:cxn modelId="{71F4007E-28DE-43C3-99C7-E833996BC571}" type="presParOf" srcId="{7FA530BF-5E39-4212-B86A-570C2BF204DF}" destId="{55A25647-BC54-4CF0-8A6D-B4216E4B6A0F}" srcOrd="1" destOrd="0" presId="urn:microsoft.com/office/officeart/2005/8/layout/cycle4"/>
    <dgm:cxn modelId="{B9AA92BF-C7C9-4AD7-8E8B-36DAFA60895F}" type="presParOf" srcId="{55A25647-BC54-4CF0-8A6D-B4216E4B6A0F}" destId="{9C62A24A-77D9-40E2-B7AE-668A8E3AE26B}" srcOrd="0" destOrd="0" presId="urn:microsoft.com/office/officeart/2005/8/layout/cycle4"/>
    <dgm:cxn modelId="{3DEAE905-DCAC-4C9A-9312-1C132DDE6FF8}" type="presParOf" srcId="{55A25647-BC54-4CF0-8A6D-B4216E4B6A0F}" destId="{BDCFD8FF-2BD3-44BC-920F-D5FC26A07535}" srcOrd="1" destOrd="0" presId="urn:microsoft.com/office/officeart/2005/8/layout/cycle4"/>
    <dgm:cxn modelId="{775838B0-A999-4DD4-B25E-409C3DCB7110}" type="presParOf" srcId="{55A25647-BC54-4CF0-8A6D-B4216E4B6A0F}" destId="{EEBCDE79-827F-4605-9EAA-3E778EDBD4E5}" srcOrd="2" destOrd="0" presId="urn:microsoft.com/office/officeart/2005/8/layout/cycle4"/>
    <dgm:cxn modelId="{8B7AFD32-72F2-4918-9A3E-E784E4CF9371}" type="presParOf" srcId="{55A25647-BC54-4CF0-8A6D-B4216E4B6A0F}" destId="{76282307-E6AA-4D52-AAF6-C0EA6FCA8D87}" srcOrd="3" destOrd="0" presId="urn:microsoft.com/office/officeart/2005/8/layout/cycle4"/>
    <dgm:cxn modelId="{0620E310-160E-469C-9152-2FE2B1B3DBC2}" type="presParOf" srcId="{55A25647-BC54-4CF0-8A6D-B4216E4B6A0F}" destId="{BC469732-F321-4C1E-996E-C285317DF060}" srcOrd="4" destOrd="0" presId="urn:microsoft.com/office/officeart/2005/8/layout/cycle4"/>
    <dgm:cxn modelId="{390C09F7-26E6-42CB-AD83-FD4FBC842E6A}" type="presParOf" srcId="{7FA530BF-5E39-4212-B86A-570C2BF204DF}" destId="{C03F0E3C-2852-4339-84A1-F619330441AD}" srcOrd="2" destOrd="0" presId="urn:microsoft.com/office/officeart/2005/8/layout/cycle4"/>
    <dgm:cxn modelId="{007D837E-3E5F-421D-87F9-ECCA0AF37D4D}" type="presParOf" srcId="{7FA530BF-5E39-4212-B86A-570C2BF204DF}" destId="{59BB3039-EACC-4DA4-8C21-6C2615BFA01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70583" cy="482028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3" y="2"/>
            <a:ext cx="3170583" cy="482028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r">
              <a:defRPr sz="1200"/>
            </a:lvl1pPr>
          </a:lstStyle>
          <a:p>
            <a:fld id="{91F1F9E5-2E59-403C-893D-9AACA5C8327C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6"/>
            <a:ext cx="3170583" cy="482028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3" y="9119176"/>
            <a:ext cx="3170583" cy="482028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r">
              <a:defRPr sz="1200"/>
            </a:lvl1pPr>
          </a:lstStyle>
          <a:p>
            <a:fld id="{614C2535-6ED3-49E7-B7F2-71B954C26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926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B3257B6C-E56A-47C4-A0C0-27053ECB707A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6639" tIns="48320" rIns="96639" bIns="483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7"/>
            <a:ext cx="3169920" cy="481726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7"/>
            <a:ext cx="3169920" cy="481726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07A2FF1E-B7F8-44AB-9658-0FD20E2A78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75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2FF1E-B7F8-44AB-9658-0FD20E2A78E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41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50" baseline="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2FF1E-B7F8-44AB-9658-0FD20E2A78E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601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2FF1E-B7F8-44AB-9658-0FD20E2A78E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2FF1E-B7F8-44AB-9658-0FD20E2A78E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05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2FF1E-B7F8-44AB-9658-0FD20E2A78E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9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2FF1E-B7F8-44AB-9658-0FD20E2A78E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75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baseline="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2FF1E-B7F8-44AB-9658-0FD20E2A78E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7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baseline="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2FF1E-B7F8-44AB-9658-0FD20E2A78E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75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2FF1E-B7F8-44AB-9658-0FD20E2A78E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97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7A192-EE8D-4E51-9FB9-A7D30EF1445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83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endParaRPr lang="en-US" sz="1050" baseline="0" dirty="0" smtClean="0">
              <a:latin typeface="Century Gothic" panose="020B0502020202020204" pitchFamily="34" charset="0"/>
            </a:endParaRPr>
          </a:p>
          <a:p>
            <a:pPr defTabSz="948507">
              <a:defRPr/>
            </a:pPr>
            <a:endParaRPr lang="en-US" sz="1050" baseline="0" dirty="0" smtClean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7A192-EE8D-4E51-9FB9-A7D30EF1445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44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7A192-EE8D-4E51-9FB9-A7D30EF1445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137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50" baseline="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2FF1E-B7F8-44AB-9658-0FD20E2A78E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4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B83-92EB-4B7C-A04A-78F3CF221848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29E3-2E82-4CFB-8E7C-60B0DB8F16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40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B83-92EB-4B7C-A04A-78F3CF221848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29E3-2E82-4CFB-8E7C-60B0DB8F16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1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57006" y="1098550"/>
            <a:ext cx="14632305" cy="23406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625" y="1098550"/>
            <a:ext cx="43498930" cy="23406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B83-92EB-4B7C-A04A-78F3CF221848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29E3-2E82-4CFB-8E7C-60B0DB8F16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83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B83-92EB-4B7C-A04A-78F3CF221848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29E3-2E82-4CFB-8E7C-60B0DB8F16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B83-92EB-4B7C-A04A-78F3CF221848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29E3-2E82-4CFB-8E7C-60B0DB8F16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87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623" y="6400801"/>
            <a:ext cx="29065619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23696" y="6400801"/>
            <a:ext cx="29065616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B83-92EB-4B7C-A04A-78F3CF221848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29E3-2E82-4CFB-8E7C-60B0DB8F16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7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B83-92EB-4B7C-A04A-78F3CF221848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29E3-2E82-4CFB-8E7C-60B0DB8F16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83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B83-92EB-4B7C-A04A-78F3CF221848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29E3-2E82-4CFB-8E7C-60B0DB8F16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1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B83-92EB-4B7C-A04A-78F3CF221848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29E3-2E82-4CFB-8E7C-60B0DB8F16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84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B83-92EB-4B7C-A04A-78F3CF221848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29E3-2E82-4CFB-8E7C-60B0DB8F16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4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B83-92EB-4B7C-A04A-78F3CF221848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729E3-2E82-4CFB-8E7C-60B0DB8F16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3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5AB83-92EB-4B7C-A04A-78F3CF221848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729E3-2E82-4CFB-8E7C-60B0DB8F16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3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32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4nwoZ02AJM" TargetMode="External"/><Relationship Id="rId5" Type="http://schemas.openxmlformats.org/officeDocument/2006/relationships/image" Target="../media/image3.w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w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hyperlink" Target="https://vimeo.com/142327163" TargetMode="Externa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3.wmf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hyperlink" Target="http://myplacer/services/engage/Pages/default.aspx" TargetMode="Externa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w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hyperlink" Target="http://www.placer.ca.gov/news/2016/mar/placer-county-government-cente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24454603" cy="17448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71"/>
          <a:stretch/>
        </p:blipFill>
        <p:spPr>
          <a:xfrm>
            <a:off x="-1" y="8153400"/>
            <a:ext cx="24433967" cy="927559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519094" y="8915400"/>
            <a:ext cx="16085693" cy="4058427"/>
          </a:xfrm>
        </p:spPr>
        <p:txBody>
          <a:bodyPr anchor="b">
            <a:noAutofit/>
          </a:bodyPr>
          <a:lstStyle/>
          <a:p>
            <a:pPr algn="l"/>
            <a:r>
              <a:rPr lang="en-US" sz="8000" b="1" dirty="0">
                <a:latin typeface="Century Gothic" panose="020B0502020202020204" pitchFamily="34" charset="0"/>
              </a:rPr>
              <a:t>Employee </a:t>
            </a:r>
            <a:r>
              <a:rPr lang="en-US" sz="8000" b="1" dirty="0" smtClean="0">
                <a:latin typeface="Century Gothic" panose="020B0502020202020204" pitchFamily="34" charset="0"/>
              </a:rPr>
              <a:t>Engagement</a:t>
            </a:r>
            <a:br>
              <a:rPr lang="en-US" sz="8000" b="1" dirty="0" smtClean="0">
                <a:latin typeface="Century Gothic" panose="020B0502020202020204" pitchFamily="34" charset="0"/>
              </a:rPr>
            </a:br>
            <a:r>
              <a:rPr lang="en-US" sz="8000" b="1" dirty="0" smtClean="0">
                <a:latin typeface="Century Gothic" panose="020B0502020202020204" pitchFamily="34" charset="0"/>
              </a:rPr>
              <a:t>Facing a Connected Future</a:t>
            </a:r>
            <a:endParaRPr lang="en-US" sz="11500" b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87" y="10713613"/>
            <a:ext cx="5754905" cy="22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58" y="2039155"/>
            <a:ext cx="12981953" cy="106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130757" y="12237987"/>
            <a:ext cx="13050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CA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0"/>
            <a:ext cx="24387175" cy="228600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007549"/>
                </a:solidFill>
                <a:latin typeface="Century Gothic" panose="020B0502020202020204" pitchFamily="34" charset="0"/>
              </a:rPr>
              <a:t>Our Focus</a:t>
            </a:r>
            <a:endParaRPr lang="en-US" sz="7200" b="1" dirty="0">
              <a:solidFill>
                <a:srgbClr val="00754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33046">
            <a:off x="14146540" y="8109006"/>
            <a:ext cx="6573333" cy="2605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0762803">
            <a:off x="15923148" y="8763008"/>
            <a:ext cx="4176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ELEVATE!</a:t>
            </a:r>
            <a:endParaRPr lang="en-US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3237" y="2840068"/>
            <a:ext cx="6640973" cy="27424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625967">
            <a:off x="16729657" y="3672417"/>
            <a:ext cx="4477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CELEBRATE!</a:t>
            </a:r>
            <a:endParaRPr lang="en-US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987" y="11671132"/>
            <a:ext cx="3759473" cy="145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" y="182006"/>
            <a:ext cx="24387174" cy="228888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007549"/>
                </a:solidFill>
                <a:latin typeface="Century Gothic" panose="020B0502020202020204" pitchFamily="34" charset="0"/>
              </a:rPr>
              <a:t>Connecting employees to tools</a:t>
            </a:r>
            <a:endParaRPr lang="en-US" sz="7200" b="1" dirty="0">
              <a:solidFill>
                <a:srgbClr val="007549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7987" y="4765893"/>
            <a:ext cx="1805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Century Gothic" panose="020B0502020202020204" pitchFamily="34" charset="0"/>
            </a:endParaRPr>
          </a:p>
          <a:p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9387" y="1981200"/>
            <a:ext cx="18745200" cy="90519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523992" y="10779716"/>
            <a:ext cx="13234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CA" sz="4400" i="1" dirty="0"/>
          </a:p>
        </p:txBody>
      </p:sp>
      <p:sp>
        <p:nvSpPr>
          <p:cNvPr id="13" name="Rectangle 12"/>
          <p:cNvSpPr/>
          <p:nvPr/>
        </p:nvSpPr>
        <p:spPr>
          <a:xfrm>
            <a:off x="9130757" y="12237987"/>
            <a:ext cx="13050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CA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987" y="11671132"/>
            <a:ext cx="3759473" cy="14592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372" y="3159716"/>
            <a:ext cx="22244537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6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013" y="0"/>
            <a:ext cx="19257884" cy="13751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5"/>
          <a:stretch/>
        </p:blipFill>
        <p:spPr>
          <a:xfrm>
            <a:off x="3263445" y="-453339"/>
            <a:ext cx="20956588" cy="146432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7987" y="4765893"/>
            <a:ext cx="1805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Century Gothic" panose="020B0502020202020204" pitchFamily="34" charset="0"/>
            </a:endParaRPr>
          </a:p>
          <a:p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2387" y="2743200"/>
            <a:ext cx="13792200" cy="304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30757" y="12237987"/>
            <a:ext cx="13050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CA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19616" y="0"/>
            <a:ext cx="21948458" cy="2286000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solidFill>
                  <a:srgbClr val="007549"/>
                </a:solidFill>
                <a:latin typeface="Century Gothic" panose="020B0502020202020204" pitchFamily="34" charset="0"/>
              </a:rPr>
              <a:t>          </a:t>
            </a:r>
            <a:r>
              <a:rPr lang="en-US" sz="7200" b="1" dirty="0">
                <a:solidFill>
                  <a:srgbClr val="007549"/>
                </a:solidFill>
                <a:latin typeface="Century Gothic" panose="020B0502020202020204" pitchFamily="34" charset="0"/>
              </a:rPr>
              <a:t>We invite </a:t>
            </a:r>
            <a:r>
              <a:rPr lang="en-US" sz="7200" b="1" dirty="0" smtClean="0">
                <a:solidFill>
                  <a:srgbClr val="007549"/>
                </a:solidFill>
                <a:latin typeface="Century Gothic" panose="020B0502020202020204" pitchFamily="34" charset="0"/>
              </a:rPr>
              <a:t>employees to connect and join </a:t>
            </a:r>
            <a:r>
              <a:rPr lang="en-US" sz="7200" b="1" dirty="0">
                <a:solidFill>
                  <a:srgbClr val="007549"/>
                </a:solidFill>
                <a:latin typeface="Century Gothic" panose="020B0502020202020204" pitchFamily="34" charset="0"/>
              </a:rPr>
              <a:t>in!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93387" y="9132812"/>
            <a:ext cx="129540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Join </a:t>
            </a:r>
            <a:r>
              <a:rPr lang="en-US" dirty="0" smtClean="0">
                <a:latin typeface="Century Gothic" panose="020B0502020202020204" pitchFamily="34" charset="0"/>
              </a:rPr>
              <a:t>ambassador team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Own your influence</a:t>
            </a:r>
          </a:p>
          <a:p>
            <a:r>
              <a:rPr lang="en-US" dirty="0">
                <a:latin typeface="Century Gothic" panose="020B0502020202020204" pitchFamily="34" charset="0"/>
              </a:rPr>
              <a:t>Look within</a:t>
            </a:r>
          </a:p>
          <a:p>
            <a:r>
              <a:rPr lang="en-US" dirty="0">
                <a:latin typeface="Century Gothic" panose="020B0502020202020204" pitchFamily="34" charset="0"/>
              </a:rPr>
              <a:t>Follow along</a:t>
            </a:r>
          </a:p>
          <a:p>
            <a:r>
              <a:rPr lang="en-US" dirty="0">
                <a:latin typeface="Century Gothic" panose="020B0502020202020204" pitchFamily="34" charset="0"/>
              </a:rPr>
              <a:t>Share your ideas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89" y="2019455"/>
            <a:ext cx="13215553" cy="66464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987" y="11671132"/>
            <a:ext cx="3759473" cy="145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7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19"/>
            <a:ext cx="24433966" cy="17448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71"/>
          <a:stretch/>
        </p:blipFill>
        <p:spPr>
          <a:xfrm>
            <a:off x="-1" y="8153399"/>
            <a:ext cx="24433967" cy="923752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359" y="10363200"/>
            <a:ext cx="1525524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0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013" y="0"/>
            <a:ext cx="19257884" cy="13751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5"/>
          <a:stretch/>
        </p:blipFill>
        <p:spPr>
          <a:xfrm>
            <a:off x="3444531" y="-369509"/>
            <a:ext cx="20956588" cy="144908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99124" y="76200"/>
            <a:ext cx="17543463" cy="228888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007549"/>
                </a:solidFill>
                <a:latin typeface="Century Gothic" panose="020B0502020202020204" pitchFamily="34" charset="0"/>
              </a:rPr>
              <a:t>What is Employee Engagement?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7987" y="4765893"/>
            <a:ext cx="1805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Century Gothic" panose="020B0502020202020204" pitchFamily="34" charset="0"/>
            </a:endParaRPr>
          </a:p>
          <a:p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7987" y="5153940"/>
            <a:ext cx="10668000" cy="45996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A workplace approach designed to </a:t>
            </a:r>
            <a:r>
              <a:rPr lang="en-US" sz="4000" b="1" dirty="0"/>
              <a:t>Empower Employees </a:t>
            </a:r>
            <a:r>
              <a:rPr lang="en-US" sz="4000" dirty="0"/>
              <a:t>and ensure we are connected and committed to our organization's  goals and values.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987" y="11671132"/>
            <a:ext cx="3759473" cy="1459247"/>
          </a:xfrm>
          <a:prstGeom prst="rect">
            <a:avLst/>
          </a:prstGeom>
        </p:spPr>
      </p:pic>
      <p:pic>
        <p:nvPicPr>
          <p:cNvPr id="6" name="Picture 5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8840" y="4864306"/>
            <a:ext cx="8104762" cy="4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013" y="0"/>
            <a:ext cx="19257884" cy="13751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5"/>
          <a:stretch/>
        </p:blipFill>
        <p:spPr>
          <a:xfrm>
            <a:off x="3444531" y="-369509"/>
            <a:ext cx="20956588" cy="144908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99124" y="76200"/>
            <a:ext cx="17543463" cy="228888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007549"/>
                </a:solidFill>
                <a:latin typeface="Century Gothic" panose="020B0502020202020204" pitchFamily="34" charset="0"/>
              </a:rPr>
              <a:t>Why is Employee Engagement Important to </a:t>
            </a:r>
            <a:r>
              <a:rPr lang="en-US" sz="7200" b="1" dirty="0" smtClean="0">
                <a:solidFill>
                  <a:srgbClr val="007549"/>
                </a:solidFill>
                <a:latin typeface="Century Gothic" panose="020B0502020202020204" pitchFamily="34" charset="0"/>
              </a:rPr>
              <a:t>me and Placer </a:t>
            </a:r>
            <a:r>
              <a:rPr lang="en-US" sz="7200" b="1" dirty="0">
                <a:solidFill>
                  <a:srgbClr val="007549"/>
                </a:solidFill>
                <a:latin typeface="Century Gothic" panose="020B0502020202020204" pitchFamily="34" charset="0"/>
              </a:rPr>
              <a:t>County?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7987" y="4765893"/>
            <a:ext cx="1805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Century Gothic" panose="020B0502020202020204" pitchFamily="34" charset="0"/>
            </a:endParaRPr>
          </a:p>
          <a:p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87" y="3124200"/>
            <a:ext cx="14063367" cy="692921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78587" y="10301240"/>
            <a:ext cx="14063367" cy="3149600"/>
          </a:xfrm>
        </p:spPr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r>
              <a:rPr lang="en-US" sz="4800" dirty="0">
                <a:latin typeface="Century Gothic" panose="020B0502020202020204" pitchFamily="34" charset="0"/>
                <a:ea typeface="+mj-ea"/>
                <a:cs typeface="+mj-cs"/>
              </a:rPr>
              <a:t>“Excellent and innovative service delivery relies upon employees that are highly motivated and connected with residents and communities they serve.” </a:t>
            </a:r>
          </a:p>
          <a:p>
            <a:pPr marL="0" lvl="1" indent="0">
              <a:buNone/>
            </a:pPr>
            <a:r>
              <a:rPr lang="en-US" sz="2200" dirty="0">
                <a:latin typeface="+mj-lt"/>
                <a:ea typeface="+mj-ea"/>
                <a:cs typeface="+mj-cs"/>
              </a:rPr>
              <a:t>		</a:t>
            </a:r>
          </a:p>
          <a:p>
            <a:pPr marL="6858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125262" y="12696787"/>
            <a:ext cx="834836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latin typeface="Century Gothic" panose="020B0502020202020204" pitchFamily="34" charset="0"/>
              </a:rPr>
              <a:t>David Boesch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954" y="11894695"/>
            <a:ext cx="3183506" cy="123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4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24387175" cy="228888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007549"/>
                </a:solidFill>
                <a:latin typeface="Century Gothic" panose="020B0502020202020204" pitchFamily="34" charset="0"/>
              </a:rPr>
              <a:t>Approaching engagement as a system </a:t>
            </a:r>
            <a:endParaRPr lang="en-US" sz="7200" b="1" dirty="0">
              <a:solidFill>
                <a:srgbClr val="007549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7987" y="4765893"/>
            <a:ext cx="1805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Century Gothic" panose="020B0502020202020204" pitchFamily="34" charset="0"/>
            </a:endParaRPr>
          </a:p>
          <a:p>
            <a:endParaRPr lang="en-US" sz="3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057986"/>
              </p:ext>
            </p:extLst>
          </p:nvPr>
        </p:nvGraphicFramePr>
        <p:xfrm>
          <a:off x="0" y="2133600"/>
          <a:ext cx="24080787" cy="1120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987" y="11671132"/>
            <a:ext cx="3759473" cy="145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013" y="0"/>
            <a:ext cx="19257884" cy="13751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5"/>
          <a:stretch/>
        </p:blipFill>
        <p:spPr>
          <a:xfrm>
            <a:off x="3430587" y="-393875"/>
            <a:ext cx="20956588" cy="1464327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49787" y="76200"/>
            <a:ext cx="19583399" cy="228888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007549"/>
                </a:solidFill>
                <a:latin typeface="Century Gothic" panose="020B0502020202020204" pitchFamily="34" charset="0"/>
              </a:rPr>
              <a:t>3i </a:t>
            </a:r>
            <a:r>
              <a:rPr lang="en-US" sz="7200" b="1" dirty="0">
                <a:solidFill>
                  <a:srgbClr val="007549"/>
                </a:solidFill>
                <a:latin typeface="Century Gothic" panose="020B0502020202020204" pitchFamily="34" charset="0"/>
              </a:rPr>
              <a:t>Informed Trust Approach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7987" y="4765893"/>
            <a:ext cx="1805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Century Gothic" panose="020B0502020202020204" pitchFamily="34" charset="0"/>
            </a:endParaRPr>
          </a:p>
          <a:p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9" name="Picture 2" descr="EngagementWebGraph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570" y="4764338"/>
            <a:ext cx="17248077" cy="465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987" y="11671132"/>
            <a:ext cx="3759473" cy="145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987" y="11671132"/>
            <a:ext cx="3759473" cy="145924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" y="11956"/>
            <a:ext cx="24387174" cy="228888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007549"/>
                </a:solidFill>
                <a:latin typeface="Century Gothic" panose="020B0502020202020204" pitchFamily="34" charset="0"/>
              </a:rPr>
              <a:t>Share the Whys</a:t>
            </a:r>
            <a:endParaRPr lang="en-US" sz="7200" b="1" dirty="0">
              <a:solidFill>
                <a:srgbClr val="00754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87" y="3107324"/>
            <a:ext cx="4646742" cy="3616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3654" y="2796806"/>
            <a:ext cx="6528693" cy="39265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9532" y="6934200"/>
            <a:ext cx="7076480" cy="43794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55569" y="3810000"/>
            <a:ext cx="8680452" cy="4852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55429" y="7654786"/>
            <a:ext cx="8101635" cy="4202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654" y="6934200"/>
            <a:ext cx="3812383" cy="50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701" y="11658599"/>
            <a:ext cx="3791759" cy="147177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24387174" cy="228888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007549"/>
                </a:solidFill>
                <a:latin typeface="Century Gothic" panose="020B0502020202020204" pitchFamily="34" charset="0"/>
              </a:rPr>
              <a:t>Get to Know Employees</a:t>
            </a:r>
            <a:endParaRPr lang="en-US" sz="7200" b="1" dirty="0">
              <a:solidFill>
                <a:srgbClr val="00754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87" y="1760770"/>
            <a:ext cx="6038983" cy="4340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7562" y="3234744"/>
            <a:ext cx="5699940" cy="3799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318" y="3939994"/>
            <a:ext cx="7219907" cy="403360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275" y="5734096"/>
            <a:ext cx="8171816" cy="414002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27" y="7791303"/>
            <a:ext cx="8092334" cy="452689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74289" y="9580553"/>
            <a:ext cx="7493273" cy="359986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56305" y="6738106"/>
            <a:ext cx="5041789" cy="331664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2708" y="5340225"/>
            <a:ext cx="3413744" cy="12331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387" y="12358687"/>
            <a:ext cx="874928" cy="78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0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987" y="11671132"/>
            <a:ext cx="3759473" cy="145924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" y="240972"/>
            <a:ext cx="24387174" cy="228888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007549"/>
                </a:solidFill>
                <a:latin typeface="Century Gothic" panose="020B0502020202020204" pitchFamily="34" charset="0"/>
              </a:rPr>
              <a:t>Get Feedback and Act</a:t>
            </a:r>
            <a:endParaRPr lang="en-US" sz="7200" b="1" dirty="0">
              <a:solidFill>
                <a:srgbClr val="00754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787" y="3435495"/>
            <a:ext cx="5503822" cy="36672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20" y="4215637"/>
            <a:ext cx="8324051" cy="46805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1587" y="8049320"/>
            <a:ext cx="8305800" cy="469234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17787" y="4029137"/>
            <a:ext cx="8660223" cy="486707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5615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87987" y="4765893"/>
            <a:ext cx="1805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Century Gothic" panose="020B0502020202020204" pitchFamily="34" charset="0"/>
            </a:endParaRPr>
          </a:p>
          <a:p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2387" y="2743200"/>
            <a:ext cx="13792200" cy="304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30757" y="12237987"/>
            <a:ext cx="13050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CA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0"/>
            <a:ext cx="24387175" cy="228600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007549"/>
                </a:solidFill>
                <a:latin typeface="Century Gothic" panose="020B0502020202020204" pitchFamily="34" charset="0"/>
              </a:rPr>
              <a:t>Our Feedback Results</a:t>
            </a:r>
            <a:endParaRPr lang="en-US" sz="7200" b="1" dirty="0">
              <a:solidFill>
                <a:srgbClr val="00754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987" y="11671132"/>
            <a:ext cx="3759473" cy="145924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7" y="2037091"/>
            <a:ext cx="8535987" cy="65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7" y="9045033"/>
            <a:ext cx="17981880" cy="234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8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7CC28062FEE544A59C075898F576AD" ma:contentTypeVersion="1" ma:contentTypeDescription="Create a new document." ma:contentTypeScope="" ma:versionID="60e7e8036d3517fb8889372a40a7733b">
  <xsd:schema xmlns:xsd="http://www.w3.org/2001/XMLSchema" xmlns:xs="http://www.w3.org/2001/XMLSchema" xmlns:p="http://schemas.microsoft.com/office/2006/metadata/properties" xmlns:ns2="2a6eda12-e75b-4052-a7bb-e3b2f0a5ca8c" targetNamespace="http://schemas.microsoft.com/office/2006/metadata/properties" ma:root="true" ma:fieldsID="ceada29dd9e6f71c2dc29e44c2e11b94" ns2:_="">
    <xsd:import namespace="2a6eda12-e75b-4052-a7bb-e3b2f0a5ca8c"/>
    <xsd:element name="properties">
      <xsd:complexType>
        <xsd:sequence>
          <xsd:element name="documentManagement">
            <xsd:complexType>
              <xsd:all>
                <xsd:element ref="ns2:file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6eda12-e75b-4052-a7bb-e3b2f0a5ca8c" elementFormDefault="qualified">
    <xsd:import namespace="http://schemas.microsoft.com/office/2006/documentManagement/types"/>
    <xsd:import namespace="http://schemas.microsoft.com/office/infopath/2007/PartnerControls"/>
    <xsd:element name="filetype" ma:index="8" nillable="true" ma:displayName="File Type" ma:format="Dropdown" ma:internalName="filetype">
      <xsd:simpleType>
        <xsd:restriction base="dms:Choice">
          <xsd:enumeration value="Logos and Seals"/>
          <xsd:enumeration value="Fonts and Design Elements"/>
          <xsd:enumeration value="PowerPoint Presentations"/>
          <xsd:enumeration value="Brochures"/>
          <xsd:enumeration value="Fliers and Fact Sheets"/>
          <xsd:enumeration value="Letterhead"/>
          <xsd:enumeration value="Envelopes"/>
          <xsd:enumeration value="Email Signatures"/>
          <xsd:enumeration value="Business Cards"/>
          <xsd:enumeration value="Certificates"/>
          <xsd:enumeration value="Branding Guidelines"/>
          <xsd:enumeration value="Examples"/>
          <xsd:enumeration value="Placer Clip Art"/>
          <xsd:enumeration value="Memos and Fax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type xmlns="2a6eda12-e75b-4052-a7bb-e3b2f0a5ca8c">PowerPoint Presentations</filetype>
  </documentManagement>
</p:properties>
</file>

<file path=customXml/itemProps1.xml><?xml version="1.0" encoding="utf-8"?>
<ds:datastoreItem xmlns:ds="http://schemas.openxmlformats.org/officeDocument/2006/customXml" ds:itemID="{F3113F34-150E-4D4E-9DFA-9D5F94DF7B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7B24AD-6545-4CA8-9431-F9103315808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2a6eda12-e75b-4052-a7bb-e3b2f0a5ca8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AB3600-EA16-4342-B08C-4655432F2A62}">
  <ds:schemaRefs>
    <ds:schemaRef ds:uri="http://purl.org/dc/terms/"/>
    <ds:schemaRef ds:uri="http://schemas.microsoft.com/office/2006/documentManagement/types"/>
    <ds:schemaRef ds:uri="2a6eda12-e75b-4052-a7bb-e3b2f0a5ca8c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8913</TotalTime>
  <Words>143</Words>
  <Application>Microsoft Office PowerPoint</Application>
  <PresentationFormat>Custom</PresentationFormat>
  <Paragraphs>50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Office Theme</vt:lpstr>
      <vt:lpstr>Employee Engagement Facing a Connected Future</vt:lpstr>
      <vt:lpstr>What is Employee Engagement?</vt:lpstr>
      <vt:lpstr>Why is Employee Engagement Important to me and Placer County?</vt:lpstr>
      <vt:lpstr>Approaching engagement as a system </vt:lpstr>
      <vt:lpstr>3i Informed Trust Approach</vt:lpstr>
      <vt:lpstr>Share the Whys</vt:lpstr>
      <vt:lpstr>Get to Know Employees</vt:lpstr>
      <vt:lpstr>Get Feedback and Act</vt:lpstr>
      <vt:lpstr>Our Feedback Results</vt:lpstr>
      <vt:lpstr>Our Focus</vt:lpstr>
      <vt:lpstr>Connecting employees to tools</vt:lpstr>
      <vt:lpstr>          We invite employees to connect and join in!</vt:lpstr>
      <vt:lpstr>PowerPoint Presentation</vt:lpstr>
    </vt:vector>
  </TitlesOfParts>
  <Company>Placer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16:9 Format (BOS) PowerPoint presentation for power users</dc:title>
  <dc:creator>Mirinda Glick</dc:creator>
  <cp:lastModifiedBy>David Boesch</cp:lastModifiedBy>
  <cp:revision>157</cp:revision>
  <cp:lastPrinted>2017-05-04T21:53:01Z</cp:lastPrinted>
  <dcterms:created xsi:type="dcterms:W3CDTF">2015-10-30T22:27:13Z</dcterms:created>
  <dcterms:modified xsi:type="dcterms:W3CDTF">2017-07-06T20:54:51Z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0x0101004C7CC28062FEE544A59C075898F576AD</vt:lpwstr>
  </property>
</Properties>
</file>